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309" r:id="rId6"/>
    <p:sldId id="312" r:id="rId7"/>
    <p:sldId id="796" r:id="rId8"/>
    <p:sldId id="797" r:id="rId9"/>
    <p:sldId id="799" r:id="rId10"/>
    <p:sldId id="800" r:id="rId11"/>
    <p:sldId id="801" r:id="rId12"/>
    <p:sldId id="803" r:id="rId13"/>
    <p:sldId id="804" r:id="rId14"/>
    <p:sldId id="7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98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2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0" name="Rectangle 64">
            <a:extLst>
              <a:ext uri="{FF2B5EF4-FFF2-40B4-BE49-F238E27FC236}">
                <a16:creationId xmlns:a16="http://schemas.microsoft.com/office/drawing/2014/main" id="{F789D439-D937-4847-B1C2-C6DD2B6A6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-2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568171"/>
            <a:ext cx="10842100" cy="19272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BondCliQ Presentation: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How Corporate Bond Data Can Inform </a:t>
            </a:r>
            <a:r>
              <a:rPr lang="en-US" sz="4000" b="1" dirty="0">
                <a:solidFill>
                  <a:srgbClr val="FFFF00"/>
                </a:solidFill>
              </a:rPr>
              <a:t>Equity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b="1" dirty="0">
                <a:solidFill>
                  <a:srgbClr val="FFFF00"/>
                </a:solidFill>
              </a:rPr>
              <a:t>Strategies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1182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VLO Debt/Equity Relative Value: Quantifying Credit &amp; Equity Rich/Cheap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BFE89-FD3E-4166-A4CF-F05EEF8E79B8}"/>
              </a:ext>
            </a:extLst>
          </p:cNvPr>
          <p:cNvSpPr txBox="1"/>
          <p:nvPr/>
        </p:nvSpPr>
        <p:spPr>
          <a:xfrm>
            <a:off x="369114" y="1202728"/>
            <a:ext cx="1152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BondCliQ pre-trade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implied VLO credit spreads began widening out in Late-Dec/Early-Jan, well before the precipitous market crash in March. This simple framework has signaled other compelling relative value opportunities in Q4-20 and more recently.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0" name="Google Shape;108;p21">
            <a:extLst>
              <a:ext uri="{FF2B5EF4-FFF2-40B4-BE49-F238E27FC236}">
                <a16:creationId xmlns:a16="http://schemas.microsoft.com/office/drawing/2014/main" id="{DF55C998-DF66-4C70-8883-8E5B5B03B5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0444" y="2220355"/>
            <a:ext cx="9293087" cy="42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9;p21">
            <a:extLst>
              <a:ext uri="{FF2B5EF4-FFF2-40B4-BE49-F238E27FC236}">
                <a16:creationId xmlns:a16="http://schemas.microsoft.com/office/drawing/2014/main" id="{FD951DA5-DCD7-4CC1-BBEB-9C8A0A79B502}"/>
              </a:ext>
            </a:extLst>
          </p:cNvPr>
          <p:cNvSpPr txBox="1"/>
          <p:nvPr/>
        </p:nvSpPr>
        <p:spPr>
          <a:xfrm>
            <a:off x="6896011" y="2931155"/>
            <a:ext cx="3212085" cy="5231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AA84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Credit “Cheap” </a:t>
            </a:r>
            <a:r>
              <a:rPr lang="en" sz="1200" b="1" dirty="0">
                <a:solidFill>
                  <a:srgbClr val="D9D9D9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/</a:t>
            </a:r>
            <a:r>
              <a:rPr lang="en" sz="1200" b="1" dirty="0">
                <a:solidFill>
                  <a:srgbClr val="6AA84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" sz="1200" b="1" dirty="0">
                <a:solidFill>
                  <a:srgbClr val="CC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Equity “Rich”</a:t>
            </a:r>
            <a:br>
              <a:rPr lang="en" sz="1200" b="1" dirty="0">
                <a:solidFill>
                  <a:srgbClr val="6AA84F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" sz="1000" dirty="0">
                <a:solidFill>
                  <a:srgbClr val="6666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(Spreads Wide vs. Equity)</a:t>
            </a:r>
            <a:endParaRPr sz="1000" dirty="0">
              <a:solidFill>
                <a:srgbClr val="666666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6" name="Google Shape;110;p21">
            <a:extLst>
              <a:ext uri="{FF2B5EF4-FFF2-40B4-BE49-F238E27FC236}">
                <a16:creationId xmlns:a16="http://schemas.microsoft.com/office/drawing/2014/main" id="{CC4B45FF-1452-46C7-857C-9EA69E54E0DB}"/>
              </a:ext>
            </a:extLst>
          </p:cNvPr>
          <p:cNvSpPr txBox="1"/>
          <p:nvPr/>
        </p:nvSpPr>
        <p:spPr>
          <a:xfrm>
            <a:off x="3952143" y="5655292"/>
            <a:ext cx="2431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6AA84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Equity “Cheap” </a:t>
            </a:r>
            <a:r>
              <a:rPr lang="en" sz="1200" b="1" dirty="0">
                <a:solidFill>
                  <a:srgbClr val="D9D9D9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/</a:t>
            </a:r>
            <a:r>
              <a:rPr lang="en" sz="1200" b="1" dirty="0">
                <a:solidFill>
                  <a:srgbClr val="6AA84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" sz="1200" b="1" dirty="0">
                <a:solidFill>
                  <a:srgbClr val="CC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Credit “Rich”</a:t>
            </a:r>
            <a:br>
              <a:rPr lang="en" sz="1200" b="1" dirty="0">
                <a:solidFill>
                  <a:srgbClr val="6AA84F"/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" sz="1000" dirty="0">
                <a:solidFill>
                  <a:srgbClr val="6666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(Spreads Tight vs. Equities)</a:t>
            </a:r>
            <a:endParaRPr sz="1000" dirty="0">
              <a:solidFill>
                <a:srgbClr val="666666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8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93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Opportunity Awaits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4B9B9-B66C-42FC-84AC-C37C0F61865D}"/>
              </a:ext>
            </a:extLst>
          </p:cNvPr>
          <p:cNvSpPr txBox="1"/>
          <p:nvPr/>
        </p:nvSpPr>
        <p:spPr>
          <a:xfrm>
            <a:off x="717897" y="1582543"/>
            <a:ext cx="954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in one asset class segment tends to spill over and effect others, you can’t ignore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0CDEC-5E7D-4CF5-A70B-B901B49BC25C}"/>
              </a:ext>
            </a:extLst>
          </p:cNvPr>
          <p:cNvSpPr txBox="1"/>
          <p:nvPr/>
        </p:nvSpPr>
        <p:spPr>
          <a:xfrm>
            <a:off x="1237239" y="2527570"/>
            <a:ext cx="71072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Discretionary – get insight into an essential part of the capital structure</a:t>
            </a:r>
          </a:p>
          <a:p>
            <a:r>
              <a:rPr lang="en-US" dirty="0"/>
              <a:t>Macro – be aware of what is happening across sectors </a:t>
            </a:r>
          </a:p>
          <a:p>
            <a:r>
              <a:rPr lang="en-US" dirty="0"/>
              <a:t>Systematic – new source of potential alpha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285AD-D90F-464E-801E-8AEF410B15ED}"/>
              </a:ext>
            </a:extLst>
          </p:cNvPr>
          <p:cNvSpPr txBox="1"/>
          <p:nvPr/>
        </p:nvSpPr>
        <p:spPr>
          <a:xfrm>
            <a:off x="717897" y="2137272"/>
            <a:ext cx="648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 don’t have to be a traditional credit investor for this to matter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2E281-D6D2-498E-A227-24961F874099}"/>
              </a:ext>
            </a:extLst>
          </p:cNvPr>
          <p:cNvSpPr txBox="1"/>
          <p:nvPr/>
        </p:nvSpPr>
        <p:spPr>
          <a:xfrm>
            <a:off x="717897" y="3635566"/>
            <a:ext cx="590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Quant friendly data set covering an 11 trillion dollar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82546-E052-462B-A4BD-260310C2B05E}"/>
              </a:ext>
            </a:extLst>
          </p:cNvPr>
          <p:cNvSpPr txBox="1"/>
          <p:nvPr/>
        </p:nvSpPr>
        <p:spPr>
          <a:xfrm>
            <a:off x="1237239" y="4025864"/>
            <a:ext cx="9373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key data - no time spent trying to ingest and format</a:t>
            </a:r>
          </a:p>
          <a:p>
            <a:r>
              <a:rPr lang="en-US" dirty="0"/>
              <a:t>Many bonds in a sea of stocks equals opportunity</a:t>
            </a:r>
          </a:p>
          <a:p>
            <a:r>
              <a:rPr lang="en-US" dirty="0"/>
              <a:t>Atomic level of resolution allows extrapolation from bond up to issuer, sector, whole asset class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83BDC-5F2B-420E-ABFF-5932AC8DF3ED}"/>
              </a:ext>
            </a:extLst>
          </p:cNvPr>
          <p:cNvSpPr txBox="1"/>
          <p:nvPr/>
        </p:nvSpPr>
        <p:spPr>
          <a:xfrm>
            <a:off x="717897" y="5284851"/>
            <a:ext cx="22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BondCliQ Quote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7FB5C-6C3E-4A03-ADB4-363AEF86467A}"/>
              </a:ext>
            </a:extLst>
          </p:cNvPr>
          <p:cNvSpPr txBox="1"/>
          <p:nvPr/>
        </p:nvSpPr>
        <p:spPr>
          <a:xfrm>
            <a:off x="1237239" y="5767482"/>
            <a:ext cx="752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via real time API, SFTP files, vendor partners, proprietary GUI</a:t>
            </a:r>
          </a:p>
          <a:p>
            <a:r>
              <a:rPr lang="en-US" dirty="0"/>
              <a:t>Daily macro credit/equity liquidity report coming Q1</a:t>
            </a:r>
          </a:p>
          <a:p>
            <a:r>
              <a:rPr lang="en-US" dirty="0"/>
              <a:t>Europe launch Q1 2022</a:t>
            </a:r>
          </a:p>
        </p:txBody>
      </p:sp>
    </p:spTree>
    <p:extLst>
      <p:ext uri="{BB962C8B-B14F-4D97-AF65-F5344CB8AC3E}">
        <p14:creationId xmlns:p14="http://schemas.microsoft.com/office/powerpoint/2010/main" val="221542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1173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The most valuable financial market data set</a:t>
            </a:r>
            <a:r>
              <a:rPr lang="en-US" sz="2800" b="1" dirty="0">
                <a:solidFill>
                  <a:prstClr val="black"/>
                </a:solidFill>
                <a:latin typeface="Franklin Gothic Book" panose="020B0502020104020203"/>
              </a:rPr>
              <a:t>…that no one is using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E39FA5-444C-43FB-AE16-2F1F4328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3999" y="1412745"/>
            <a:ext cx="5622001" cy="3310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17B446-8DFA-47C9-A6D1-5A98D816A360}"/>
              </a:ext>
            </a:extLst>
          </p:cNvPr>
          <p:cNvSpPr txBox="1"/>
          <p:nvPr/>
        </p:nvSpPr>
        <p:spPr>
          <a:xfrm>
            <a:off x="6378774" y="1412745"/>
            <a:ext cx="533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Since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2005, the outstanding size of the US corporate bond market has doubled ($11T)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B06FC-E00E-493D-B404-B9A62147F52D}"/>
              </a:ext>
            </a:extLst>
          </p:cNvPr>
          <p:cNvSpPr txBox="1"/>
          <p:nvPr/>
        </p:nvSpPr>
        <p:spPr>
          <a:xfrm>
            <a:off x="6414285" y="2359947"/>
            <a:ext cx="533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Credit is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now foundational to the capital structure of all major companies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6212A-F517-4DBC-AAD7-D0157AE92283}"/>
              </a:ext>
            </a:extLst>
          </p:cNvPr>
          <p:cNvSpPr txBox="1"/>
          <p:nvPr/>
        </p:nvSpPr>
        <p:spPr>
          <a:xfrm>
            <a:off x="6378773" y="3429000"/>
            <a:ext cx="562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anose="020B0502020104020203"/>
              </a:rPr>
              <a:t>Recent research indicates that credit pricing data has material forecasting and signal value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A0117-F2F4-4F17-A3DE-3DA34B3BBA0E}"/>
              </a:ext>
            </a:extLst>
          </p:cNvPr>
          <p:cNvSpPr txBox="1"/>
          <p:nvPr/>
        </p:nvSpPr>
        <p:spPr>
          <a:xfrm>
            <a:off x="473999" y="5091312"/>
            <a:ext cx="115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Credit pricing data has been notoriously elusive and unreliable for professional analysis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5DA333-64EF-45A2-BE8E-2E5EBC0029CB}"/>
              </a:ext>
            </a:extLst>
          </p:cNvPr>
          <p:cNvSpPr txBox="1"/>
          <p:nvPr/>
        </p:nvSpPr>
        <p:spPr>
          <a:xfrm>
            <a:off x="473999" y="5701604"/>
            <a:ext cx="115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anose="020B0502020104020203"/>
              </a:rPr>
              <a:t>For the first time, </a:t>
            </a:r>
            <a:r>
              <a:rPr lang="en-US" sz="2000" b="1" dirty="0">
                <a:solidFill>
                  <a:prstClr val="black"/>
                </a:solidFill>
                <a:highlight>
                  <a:srgbClr val="FFFF00"/>
                </a:highlight>
                <a:latin typeface="Franklin Gothic Book" panose="020B0502020104020203"/>
              </a:rPr>
              <a:t>BondCliQ has made corporate bond pricing data available to the broad market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Franklin Gothic Book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5842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581193" y="702156"/>
            <a:ext cx="6309003" cy="624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What is BondCliQ Data?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text, clock, scoreboard, outdoor&#10;&#10;Description automatically generated">
            <a:extLst>
              <a:ext uri="{FF2B5EF4-FFF2-40B4-BE49-F238E27FC236}">
                <a16:creationId xmlns:a16="http://schemas.microsoft.com/office/drawing/2014/main" id="{28C46266-77F4-4F10-8716-65B29181F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9" t="1" r="42282" b="1"/>
          <a:stretch/>
        </p:blipFill>
        <p:spPr>
          <a:xfrm>
            <a:off x="7374835" y="10"/>
            <a:ext cx="4833725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B9BAE9-8B9C-4862-A00D-5AB6354E46EC}"/>
              </a:ext>
            </a:extLst>
          </p:cNvPr>
          <p:cNvSpPr txBox="1"/>
          <p:nvPr/>
        </p:nvSpPr>
        <p:spPr>
          <a:xfrm>
            <a:off x="438253" y="1987657"/>
            <a:ext cx="692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We gather, organize and distribute dealer prices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(like the SIP)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66E68-B797-4A2C-A5EB-3CFF54765720}"/>
              </a:ext>
            </a:extLst>
          </p:cNvPr>
          <p:cNvSpPr txBox="1"/>
          <p:nvPr/>
        </p:nvSpPr>
        <p:spPr>
          <a:xfrm>
            <a:off x="355904" y="3194765"/>
            <a:ext cx="427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Data Coverage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E50BA-F934-41FE-8222-83E7B6C03AB9}"/>
              </a:ext>
            </a:extLst>
          </p:cNvPr>
          <p:cNvSpPr txBox="1"/>
          <p:nvPr/>
        </p:nvSpPr>
        <p:spPr>
          <a:xfrm>
            <a:off x="355904" y="1435460"/>
            <a:ext cx="27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What do we do?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B21E8-EA4D-4722-AF4A-DF15E78EEE4E}"/>
              </a:ext>
            </a:extLst>
          </p:cNvPr>
          <p:cNvSpPr txBox="1"/>
          <p:nvPr/>
        </p:nvSpPr>
        <p:spPr>
          <a:xfrm>
            <a:off x="429971" y="3757293"/>
            <a:ext cx="692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Over 65,000 quotes a day across 14k unique bonds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478ED-2FEF-4655-AF3D-DB535F5A94AD}"/>
              </a:ext>
            </a:extLst>
          </p:cNvPr>
          <p:cNvSpPr txBox="1"/>
          <p:nvPr/>
        </p:nvSpPr>
        <p:spPr>
          <a:xfrm>
            <a:off x="429971" y="4331550"/>
            <a:ext cx="692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Quote data covers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93% of traded market by volume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AAE89-C6E2-4C97-8D74-0F3E76B59343}"/>
              </a:ext>
            </a:extLst>
          </p:cNvPr>
          <p:cNvSpPr txBox="1"/>
          <p:nvPr/>
        </p:nvSpPr>
        <p:spPr>
          <a:xfrm>
            <a:off x="355904" y="4981676"/>
            <a:ext cx="653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Product Details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D4B28-4437-416C-A7EF-4CAA4CA6161C}"/>
              </a:ext>
            </a:extLst>
          </p:cNvPr>
          <p:cNvSpPr txBox="1"/>
          <p:nvPr/>
        </p:nvSpPr>
        <p:spPr>
          <a:xfrm>
            <a:off x="446534" y="5519728"/>
            <a:ext cx="692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Tick data set has been equity “</a:t>
            </a:r>
            <a:r>
              <a:rPr lang="en-US" sz="2000" noProof="0" dirty="0" err="1">
                <a:solidFill>
                  <a:prstClr val="black"/>
                </a:solidFill>
                <a:latin typeface="Franklin Gothic Book" panose="020B0502020104020203"/>
              </a:rPr>
              <a:t>tickerized</a:t>
            </a: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” for analysis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5ECEE-2B33-42CB-A382-F82A4DCB3B2C}"/>
              </a:ext>
            </a:extLst>
          </p:cNvPr>
          <p:cNvSpPr txBox="1"/>
          <p:nvPr/>
        </p:nvSpPr>
        <p:spPr>
          <a:xfrm>
            <a:off x="429972" y="2532910"/>
            <a:ext cx="692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Over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40 dealers contributing institutional markets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75009-4784-45A6-8A37-D71BC437775C}"/>
              </a:ext>
            </a:extLst>
          </p:cNvPr>
          <p:cNvSpPr txBox="1"/>
          <p:nvPr/>
        </p:nvSpPr>
        <p:spPr>
          <a:xfrm>
            <a:off x="446534" y="6057369"/>
            <a:ext cx="692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Historical data goes back to September of 2017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6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  <p:bldP spid="19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5" y="679508"/>
            <a:ext cx="602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BondCliQ Tick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Dat</a:t>
            </a:r>
            <a:r>
              <a:rPr lang="en-US" sz="2800" b="1" dirty="0">
                <a:solidFill>
                  <a:prstClr val="black"/>
                </a:solidFill>
                <a:latin typeface="Franklin Gothic Book" panose="020B0502020104020203"/>
              </a:rPr>
              <a:t>a Example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9B925-7528-4E46-B094-A750E909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1" t="44600" r="23350" b="6523"/>
          <a:stretch/>
        </p:blipFill>
        <p:spPr>
          <a:xfrm>
            <a:off x="2087417" y="1449324"/>
            <a:ext cx="8080097" cy="3959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C16D3-D88F-4EAC-950B-8472A79C7742}"/>
              </a:ext>
            </a:extLst>
          </p:cNvPr>
          <p:cNvSpPr txBox="1"/>
          <p:nvPr/>
        </p:nvSpPr>
        <p:spPr>
          <a:xfrm>
            <a:off x="369115" y="5778382"/>
            <a:ext cx="115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What can organized corporate bond pricing data do for you?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93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2020104020203"/>
              </a:rPr>
              <a:t>Pre-Quote Data Structure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4" name="Google Shape;54;p13">
            <a:extLst>
              <a:ext uri="{FF2B5EF4-FFF2-40B4-BE49-F238E27FC236}">
                <a16:creationId xmlns:a16="http://schemas.microsoft.com/office/drawing/2014/main" id="{74068F08-9FA2-4A88-9E0E-4234428EB9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9361"/>
          <a:stretch/>
        </p:blipFill>
        <p:spPr>
          <a:xfrm>
            <a:off x="1274563" y="1398707"/>
            <a:ext cx="9642874" cy="457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0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93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2020104020203"/>
              </a:rPr>
              <a:t>Distribution of VLO Bond Quotes by $ Volume Per Quote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4" name="Google Shape;60;p14">
            <a:extLst>
              <a:ext uri="{FF2B5EF4-FFF2-40B4-BE49-F238E27FC236}">
                <a16:creationId xmlns:a16="http://schemas.microsoft.com/office/drawing/2014/main" id="{21008AE6-1B07-451E-9391-45AB03FDC9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772"/>
          <a:stretch/>
        </p:blipFill>
        <p:spPr>
          <a:xfrm>
            <a:off x="1494182" y="1385091"/>
            <a:ext cx="9203635" cy="5353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93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2020104020203"/>
              </a:rPr>
              <a:t>Intraday Bond Liquidity Profile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5" name="Google Shape;66;p15">
            <a:extLst>
              <a:ext uri="{FF2B5EF4-FFF2-40B4-BE49-F238E27FC236}">
                <a16:creationId xmlns:a16="http://schemas.microsoft.com/office/drawing/2014/main" id="{03A86044-0414-4AA6-B4C9-610145798A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45" y="1304527"/>
            <a:ext cx="9934310" cy="5444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9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93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2020104020203"/>
              </a:rPr>
              <a:t>VLO Spread Term Structure: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BFE89-FD3E-4166-A4CF-F05EEF8E79B8}"/>
              </a:ext>
            </a:extLst>
          </p:cNvPr>
          <p:cNvSpPr txBox="1"/>
          <p:nvPr/>
        </p:nvSpPr>
        <p:spPr>
          <a:xfrm>
            <a:off x="369114" y="1202728"/>
            <a:ext cx="115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BondCliQ Implied Pre-trade VLO Spread Term Structure vs. US Swaps Curve, October 27</a:t>
            </a:r>
            <a:r>
              <a:rPr lang="en-US" sz="2000" baseline="30000" noProof="0" dirty="0">
                <a:solidFill>
                  <a:prstClr val="black"/>
                </a:solidFill>
                <a:latin typeface="Franklin Gothic Book" panose="020B0502020104020203"/>
              </a:rPr>
              <a:t>th</a:t>
            </a:r>
            <a:r>
              <a:rPr lang="en-US" sz="2000" noProof="0" dirty="0">
                <a:solidFill>
                  <a:prstClr val="black"/>
                </a:solidFill>
                <a:latin typeface="Franklin Gothic Book" panose="020B0502020104020203"/>
              </a:rPr>
              <a:t>, 2020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6" name="Google Shape;72;p16">
            <a:extLst>
              <a:ext uri="{FF2B5EF4-FFF2-40B4-BE49-F238E27FC236}">
                <a16:creationId xmlns:a16="http://schemas.microsoft.com/office/drawing/2014/main" id="{FA938615-0389-440D-B0CD-A0CA8C2974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4809" y="1867493"/>
            <a:ext cx="8222382" cy="4642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1C78D-EBAB-490D-9682-CCC6D803DA59}"/>
              </a:ext>
            </a:extLst>
          </p:cNvPr>
          <p:cNvSpPr txBox="1"/>
          <p:nvPr/>
        </p:nvSpPr>
        <p:spPr>
          <a:xfrm>
            <a:off x="369114" y="679508"/>
            <a:ext cx="933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Capital Structures are often coupled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BFE89-FD3E-4166-A4CF-F05EEF8E79B8}"/>
              </a:ext>
            </a:extLst>
          </p:cNvPr>
          <p:cNvSpPr txBox="1"/>
          <p:nvPr/>
        </p:nvSpPr>
        <p:spPr>
          <a:xfrm>
            <a:off x="369114" y="1202728"/>
            <a:ext cx="115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BondCliQ Implied Pre-trade VLO Spreads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(VLO 4% 2029) vs. Equity Return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A6BCD-D688-47D5-A534-D59B23AFF450}"/>
              </a:ext>
            </a:extLst>
          </p:cNvPr>
          <p:cNvSpPr txBox="1"/>
          <p:nvPr/>
        </p:nvSpPr>
        <p:spPr>
          <a:xfrm>
            <a:off x="369114" y="1602838"/>
            <a:ext cx="1152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At times, credit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prices/spreads can be a leading indicator for equity performance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7" name="Google Shape;102;p20">
            <a:extLst>
              <a:ext uri="{FF2B5EF4-FFF2-40B4-BE49-F238E27FC236}">
                <a16:creationId xmlns:a16="http://schemas.microsoft.com/office/drawing/2014/main" id="{8C9D5F85-96ED-4C73-8999-EF39A4F3F3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866"/>
          <a:stretch/>
        </p:blipFill>
        <p:spPr>
          <a:xfrm>
            <a:off x="1053664" y="2206485"/>
            <a:ext cx="10842225" cy="4363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20089D-8FCA-4C90-B495-890A3B608DAB}"/>
              </a:ext>
            </a:extLst>
          </p:cNvPr>
          <p:cNvSpPr/>
          <p:nvPr/>
        </p:nvSpPr>
        <p:spPr>
          <a:xfrm>
            <a:off x="3752221" y="2715634"/>
            <a:ext cx="658368" cy="157807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32FC58-822D-4F4D-A354-66D8E974CCA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366593" y="4233558"/>
            <a:ext cx="2597740" cy="8986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9C7468-615A-4459-BDC4-5FFC0CA09DB5}"/>
              </a:ext>
            </a:extLst>
          </p:cNvPr>
          <p:cNvSpPr/>
          <p:nvPr/>
        </p:nvSpPr>
        <p:spPr>
          <a:xfrm>
            <a:off x="6964333" y="4556626"/>
            <a:ext cx="3488923" cy="1151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Pre-Trade Quote Implied Spread begins widening several days before equity responds</a:t>
            </a:r>
          </a:p>
        </p:txBody>
      </p:sp>
    </p:spTree>
    <p:extLst>
      <p:ext uri="{BB962C8B-B14F-4D97-AF65-F5344CB8AC3E}">
        <p14:creationId xmlns:p14="http://schemas.microsoft.com/office/powerpoint/2010/main" val="17209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{FC7EB5FE-D1FF-4621-98EE-B58D3F13F5D1}tf67061901_win32</Template>
  <TotalTime>45786</TotalTime>
  <Words>495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Franklin Gothic</vt:lpstr>
      <vt:lpstr>Franklin Gothic Book</vt:lpstr>
      <vt:lpstr>Franklin Gothic Demi</vt:lpstr>
      <vt:lpstr>Wingdings 2</vt:lpstr>
      <vt:lpstr>DividendVTI</vt:lpstr>
      <vt:lpstr>BondCliQ Presentation:  How Corporate Bond Data Can Inform Equity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Bridge Acquisition Corp.</dc:title>
  <dc:creator>Chris White</dc:creator>
  <cp:lastModifiedBy>Kevin Molloy</cp:lastModifiedBy>
  <cp:revision>98</cp:revision>
  <dcterms:created xsi:type="dcterms:W3CDTF">2021-08-10T17:12:54Z</dcterms:created>
  <dcterms:modified xsi:type="dcterms:W3CDTF">2021-12-07T21:08:44Z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